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30275213" cy="428037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67BF5C-61FA-4BA3-A1F4-71E143CA8CFA}" v="558" dt="2025-09-19T14:27:19.9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7" autoAdjust="0"/>
    <p:restoredTop sz="94660"/>
  </p:normalViewPr>
  <p:slideViewPr>
    <p:cSldViewPr snapToGrid="0">
      <p:cViewPr varScale="1">
        <p:scale>
          <a:sx n="17" d="100"/>
          <a:sy n="17" d="100"/>
        </p:scale>
        <p:origin x="534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86D34-9932-4637-94A9-BB55BCD72C5B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22A28-91F6-48C5-84D8-48D9ACEDE7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61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22A28-91F6-48C5-84D8-48D9ACEDE75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57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F4265-1888-4333-8F78-4E8A77670F78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F97D-97E5-4195-93F0-4EF9F222E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878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F4265-1888-4333-8F78-4E8A77670F78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F97D-97E5-4195-93F0-4EF9F222E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134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F4265-1888-4333-8F78-4E8A77670F78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F97D-97E5-4195-93F0-4EF9F222E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20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F4265-1888-4333-8F78-4E8A77670F78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F97D-97E5-4195-93F0-4EF9F222E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491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>
                    <a:tint val="82000"/>
                  </a:schemeClr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82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82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F4265-1888-4333-8F78-4E8A77670F78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F97D-97E5-4195-93F0-4EF9F222E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414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F4265-1888-4333-8F78-4E8A77670F78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F97D-97E5-4195-93F0-4EF9F222E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16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F4265-1888-4333-8F78-4E8A77670F78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F97D-97E5-4195-93F0-4EF9F222E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268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F4265-1888-4333-8F78-4E8A77670F78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F97D-97E5-4195-93F0-4EF9F222E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43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F4265-1888-4333-8F78-4E8A77670F78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F97D-97E5-4195-93F0-4EF9F222E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811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F4265-1888-4333-8F78-4E8A77670F78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F97D-97E5-4195-93F0-4EF9F222E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799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F4265-1888-4333-8F78-4E8A77670F78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FF97D-97E5-4195-93F0-4EF9F222E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0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7F4265-1888-4333-8F78-4E8A77670F78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5FF97D-97E5-4195-93F0-4EF9F222E3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49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openxmlformats.org/officeDocument/2006/relationships/image" Target="../media/image1.png"/><Relationship Id="rId21" Type="http://schemas.microsoft.com/office/2007/relationships/hdphoto" Target="../media/hdphoto7.wdp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24" Type="http://schemas.openxmlformats.org/officeDocument/2006/relationships/image" Target="../media/image14.png"/><Relationship Id="rId5" Type="http://schemas.openxmlformats.org/officeDocument/2006/relationships/image" Target="../media/image3.png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microsoft.com/office/2007/relationships/hdphoto" Target="../media/hdphoto6.wdp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 descr="A close-up of a logo&#10;&#10;AI-generated content may be incorrect.">
            <a:extLst>
              <a:ext uri="{FF2B5EF4-FFF2-40B4-BE49-F238E27FC236}">
                <a16:creationId xmlns:a16="http://schemas.microsoft.com/office/drawing/2014/main" id="{B9BDA4F1-208D-E3DC-DBAD-90ADF5E03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9845" y="39548530"/>
            <a:ext cx="7019674" cy="3065080"/>
          </a:xfrm>
          <a:prstGeom prst="rect">
            <a:avLst/>
          </a:prstGeom>
        </p:spPr>
      </p:pic>
      <p:pic>
        <p:nvPicPr>
          <p:cNvPr id="5" name="Picture 4" descr="A blue and orange vertical lines&#10;&#10;AI-generated content may be incorrect.">
            <a:extLst>
              <a:ext uri="{FF2B5EF4-FFF2-40B4-BE49-F238E27FC236}">
                <a16:creationId xmlns:a16="http://schemas.microsoft.com/office/drawing/2014/main" id="{2AE516BA-3BF0-70C4-0267-5D68199366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7290286"/>
            <a:ext cx="25109662" cy="3068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4AF4B6-B982-4570-885E-6AD6F43121D8}"/>
              </a:ext>
            </a:extLst>
          </p:cNvPr>
          <p:cNvSpPr txBox="1"/>
          <p:nvPr/>
        </p:nvSpPr>
        <p:spPr>
          <a:xfrm>
            <a:off x="640080" y="0"/>
            <a:ext cx="1869691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9200" dirty="0">
                <a:latin typeface="Aptos Display" panose="020B0004020202020204" pitchFamily="34" charset="0"/>
              </a:rPr>
              <a:t>Show more stripes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D6D9BA2-750D-26A6-2DB3-AE705EB9E7D6}"/>
              </a:ext>
            </a:extLst>
          </p:cNvPr>
          <p:cNvCxnSpPr>
            <a:cxnSpLocks/>
          </p:cNvCxnSpPr>
          <p:nvPr/>
        </p:nvCxnSpPr>
        <p:spPr>
          <a:xfrm>
            <a:off x="17493664" y="441525"/>
            <a:ext cx="1176090" cy="2250088"/>
          </a:xfrm>
          <a:prstGeom prst="line">
            <a:avLst/>
          </a:prstGeom>
          <a:ln w="571500">
            <a:solidFill>
              <a:schemeClr val="bg2"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988D770-1015-FE44-EF20-BC85433B4206}"/>
              </a:ext>
            </a:extLst>
          </p:cNvPr>
          <p:cNvCxnSpPr>
            <a:cxnSpLocks/>
          </p:cNvCxnSpPr>
          <p:nvPr/>
        </p:nvCxnSpPr>
        <p:spPr>
          <a:xfrm>
            <a:off x="16712047" y="274320"/>
            <a:ext cx="1176090" cy="2250088"/>
          </a:xfrm>
          <a:prstGeom prst="line">
            <a:avLst/>
          </a:prstGeom>
          <a:ln w="571500">
            <a:solidFill>
              <a:schemeClr val="bg2"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3039B16-2C72-80A8-069C-7A9FC1EB0CC5}"/>
              </a:ext>
            </a:extLst>
          </p:cNvPr>
          <p:cNvCxnSpPr>
            <a:cxnSpLocks/>
          </p:cNvCxnSpPr>
          <p:nvPr/>
        </p:nvCxnSpPr>
        <p:spPr>
          <a:xfrm>
            <a:off x="16288950" y="1058190"/>
            <a:ext cx="1176090" cy="2250088"/>
          </a:xfrm>
          <a:prstGeom prst="line">
            <a:avLst/>
          </a:prstGeom>
          <a:ln w="571500">
            <a:solidFill>
              <a:schemeClr val="bg2"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close-up of a screen&#10;&#10;AI-generated content may be incorrect.">
            <a:extLst>
              <a:ext uri="{FF2B5EF4-FFF2-40B4-BE49-F238E27FC236}">
                <a16:creationId xmlns:a16="http://schemas.microsoft.com/office/drawing/2014/main" id="{FADF09A1-253B-E1E3-62FB-4EC50C1786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988" y="17876520"/>
            <a:ext cx="26172162" cy="7360920"/>
          </a:xfrm>
          <a:prstGeom prst="rect">
            <a:avLst/>
          </a:prstGeom>
        </p:spPr>
      </p:pic>
      <p:pic>
        <p:nvPicPr>
          <p:cNvPr id="27" name="Picture 26" descr="A close-up of a screen&#10;&#10;AI-generated content may be incorrect.">
            <a:extLst>
              <a:ext uri="{FF2B5EF4-FFF2-40B4-BE49-F238E27FC236}">
                <a16:creationId xmlns:a16="http://schemas.microsoft.com/office/drawing/2014/main" id="{84DEE984-C180-CC7B-A367-6172CD0BC7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988" y="32420397"/>
            <a:ext cx="26172162" cy="7360920"/>
          </a:xfrm>
          <a:prstGeom prst="rect">
            <a:avLst/>
          </a:prstGeom>
        </p:spPr>
      </p:pic>
      <p:pic>
        <p:nvPicPr>
          <p:cNvPr id="31" name="Picture 30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6774F6FC-CE7F-FCE9-AAE4-1A8E7C0D31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3825" y="10712743"/>
            <a:ext cx="3499213" cy="34992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1FCE39-0206-54E7-17DD-8AB80DBA3E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895" y1="25586" x2="41895" y2="25586"/>
                        <a14:foregroundMark x1="59375" y1="27148" x2="59375" y2="27148"/>
                        <a14:foregroundMark x1="60254" y1="29980" x2="60254" y2="29980"/>
                        <a14:foregroundMark x1="59961" y1="29297" x2="59961" y2="29297"/>
                        <a14:foregroundMark x1="61328" y1="30859" x2="61328" y2="30859"/>
                        <a14:foregroundMark x1="52051" y1="27246" x2="52051" y2="27246"/>
                        <a14:foregroundMark x1="55469" y1="25000" x2="55469" y2="25000"/>
                        <a14:foregroundMark x1="43652" y1="33887" x2="43652" y2="33887"/>
                        <a14:foregroundMark x1="43555" y1="34570" x2="43555" y2="34570"/>
                        <a14:foregroundMark x1="46094" y1="41699" x2="46094" y2="41699"/>
                        <a14:foregroundMark x1="57617" y1="46777" x2="57617" y2="46777"/>
                        <a14:foregroundMark x1="60645" y1="48340" x2="60645" y2="48340"/>
                        <a14:foregroundMark x1="62012" y1="50000" x2="62012" y2="50000"/>
                        <a14:foregroundMark x1="64063" y1="53711" x2="64063" y2="53711"/>
                        <a14:foregroundMark x1="54883" y1="49707" x2="54883" y2="49707"/>
                        <a14:foregroundMark x1="54883" y1="52930" x2="54883" y2="52930"/>
                        <a14:foregroundMark x1="49219" y1="57520" x2="49219" y2="57520"/>
                        <a14:foregroundMark x1="48145" y1="60449" x2="48145" y2="60449"/>
                        <a14:foregroundMark x1="48047" y1="62402" x2="48047" y2="624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664" y="2798728"/>
            <a:ext cx="5066922" cy="50669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99A351-88F8-CF9D-FCE4-F14031630F32}"/>
              </a:ext>
            </a:extLst>
          </p:cNvPr>
          <p:cNvSpPr txBox="1"/>
          <p:nvPr/>
        </p:nvSpPr>
        <p:spPr>
          <a:xfrm>
            <a:off x="21027428" y="419309"/>
            <a:ext cx="425629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latin typeface="Comic Sans MS" panose="030F0702030302020204" pitchFamily="66" charset="0"/>
              </a:rPr>
              <a:t>Stripes,</a:t>
            </a:r>
          </a:p>
          <a:p>
            <a:r>
              <a:rPr lang="en-GB" sz="5400" dirty="0">
                <a:latin typeface="Comic Sans MS" panose="030F0702030302020204" pitchFamily="66" charset="0"/>
              </a:rPr>
              <a:t>Speckles,</a:t>
            </a:r>
          </a:p>
          <a:p>
            <a:r>
              <a:rPr lang="en-GB" sz="5400" dirty="0">
                <a:latin typeface="Comic Sans MS" panose="030F0702030302020204" pitchFamily="66" charset="0"/>
              </a:rPr>
              <a:t>Splotches, …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3C5EA0F1-03B4-C5CB-4801-79ED37984695}"/>
              </a:ext>
            </a:extLst>
          </p:cNvPr>
          <p:cNvSpPr/>
          <p:nvPr/>
        </p:nvSpPr>
        <p:spPr>
          <a:xfrm rot="11209659">
            <a:off x="22784160" y="2457857"/>
            <a:ext cx="1946170" cy="1680237"/>
          </a:xfrm>
          <a:prstGeom prst="arc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266F633-CFF9-B239-6B3A-09696DF7FED5}"/>
              </a:ext>
            </a:extLst>
          </p:cNvPr>
          <p:cNvCxnSpPr/>
          <p:nvPr/>
        </p:nvCxnSpPr>
        <p:spPr>
          <a:xfrm flipV="1">
            <a:off x="20665440" y="640080"/>
            <a:ext cx="3091805" cy="50955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Picture 25" descr="A cartoon of a person with glasses&#10;&#10;AI-generated content may be incorrect.">
            <a:extLst>
              <a:ext uri="{FF2B5EF4-FFF2-40B4-BE49-F238E27FC236}">
                <a16:creationId xmlns:a16="http://schemas.microsoft.com/office/drawing/2014/main" id="{9F11EAF6-ABF7-6D58-6ACB-1BCAA87CE5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7773" y1="42480" x2="67773" y2="42480"/>
                        <a14:foregroundMark x1="67969" y1="40137" x2="67969" y2="40137"/>
                        <a14:foregroundMark x1="68262" y1="40625" x2="68262" y2="40625"/>
                        <a14:foregroundMark x1="54785" y1="44629" x2="54785" y2="44629"/>
                        <a14:foregroundMark x1="59375" y1="28418" x2="59375" y2="28418"/>
                        <a14:foregroundMark x1="57324" y1="22852" x2="57324" y2="22852"/>
                        <a14:foregroundMark x1="48633" y1="26367" x2="48633" y2="26367"/>
                        <a14:foregroundMark x1="41113" y1="22559" x2="41113" y2="22559"/>
                        <a14:foregroundMark x1="39746" y1="28125" x2="39746" y2="28125"/>
                        <a14:foregroundMark x1="40234" y1="27148" x2="40234" y2="27148"/>
                        <a14:foregroundMark x1="49512" y1="42480" x2="49512" y2="42480"/>
                        <a14:foregroundMark x1="46777" y1="47559" x2="46777" y2="47559"/>
                        <a14:foregroundMark x1="40820" y1="44727" x2="40820" y2="44727"/>
                        <a14:foregroundMark x1="41211" y1="46875" x2="41211" y2="46875"/>
                        <a14:foregroundMark x1="42871" y1="48730" x2="42871" y2="48730"/>
                        <a14:foregroundMark x1="54395" y1="52930" x2="54395" y2="52930"/>
                        <a14:foregroundMark x1="56348" y1="56250" x2="56348" y2="56250"/>
                        <a14:foregroundMark x1="55859" y1="59277" x2="55859" y2="59277"/>
                        <a14:foregroundMark x1="55176" y1="62402" x2="55176" y2="624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053" y="2525647"/>
            <a:ext cx="5183444" cy="518344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BC421B5-AEAB-11A6-164D-3533883230D5}"/>
              </a:ext>
            </a:extLst>
          </p:cNvPr>
          <p:cNvSpPr txBox="1"/>
          <p:nvPr/>
        </p:nvSpPr>
        <p:spPr>
          <a:xfrm>
            <a:off x="5054845" y="3350727"/>
            <a:ext cx="337784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latin typeface="Comic Sans MS" panose="030F0702030302020204" pitchFamily="66" charset="0"/>
              </a:rPr>
              <a:t>A classic!,</a:t>
            </a:r>
          </a:p>
          <a:p>
            <a:endParaRPr lang="en-GB" sz="5400" dirty="0">
              <a:latin typeface="Comic Sans MS" panose="030F0702030302020204" pitchFamily="66" charset="0"/>
            </a:endParaRPr>
          </a:p>
        </p:txBody>
      </p:sp>
      <p:pic>
        <p:nvPicPr>
          <p:cNvPr id="46" name="Picture 45" descr="A cartoon of a person with a beard&#10;&#10;AI-generated content may be incorrect.">
            <a:extLst>
              <a:ext uri="{FF2B5EF4-FFF2-40B4-BE49-F238E27FC236}">
                <a16:creationId xmlns:a16="http://schemas.microsoft.com/office/drawing/2014/main" id="{5DDD1DF1-F009-0259-376C-75B7C4EED1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2773" y1="25781" x2="42773" y2="25781"/>
                        <a14:foregroundMark x1="42773" y1="25781" x2="42773" y2="25781"/>
                        <a14:foregroundMark x1="42773" y1="26465" x2="42773" y2="26465"/>
                        <a14:foregroundMark x1="41406" y1="48242" x2="41406" y2="48242"/>
                        <a14:foregroundMark x1="56055" y1="34570" x2="56055" y2="34570"/>
                        <a14:foregroundMark x1="55957" y1="35352" x2="55957" y2="35352"/>
                        <a14:foregroundMark x1="55469" y1="36133" x2="55469" y2="36133"/>
                        <a14:foregroundMark x1="55176" y1="37109" x2="55176" y2="37109"/>
                        <a14:foregroundMark x1="55176" y1="37109" x2="55176" y2="37109"/>
                        <a14:foregroundMark x1="59180" y1="43848" x2="59180" y2="43848"/>
                        <a14:foregroundMark x1="60254" y1="46582" x2="60254" y2="46582"/>
                        <a14:foregroundMark x1="61328" y1="48926" x2="61328" y2="48926"/>
                        <a14:foregroundMark x1="56250" y1="44824" x2="56250" y2="44824"/>
                        <a14:foregroundMark x1="56348" y1="48145" x2="56348" y2="48145"/>
                        <a14:foregroundMark x1="55859" y1="51758" x2="55859" y2="51758"/>
                        <a14:foregroundMark x1="54688" y1="55078" x2="54688" y2="55078"/>
                        <a14:foregroundMark x1="53906" y1="57520" x2="53906" y2="57520"/>
                        <a14:foregroundMark x1="51563" y1="62207" x2="51563" y2="62207"/>
                        <a14:foregroundMark x1="50488" y1="61230" x2="50488" y2="61230"/>
                        <a14:foregroundMark x1="50879" y1="62109" x2="50879" y2="62109"/>
                        <a14:foregroundMark x1="56250" y1="60938" x2="56250" y2="60938"/>
                        <a14:foregroundMark x1="43555" y1="60547" x2="43555" y2="60547"/>
                        <a14:foregroundMark x1="43945" y1="60547" x2="43945" y2="60547"/>
                        <a14:foregroundMark x1="43164" y1="62012" x2="43164" y2="62012"/>
                        <a14:foregroundMark x1="42773" y1="62988" x2="42773" y2="62988"/>
                        <a14:foregroundMark x1="44531" y1="63867" x2="44531" y2="63867"/>
                        <a14:foregroundMark x1="43652" y1="62988" x2="43652" y2="62988"/>
                        <a14:foregroundMark x1="43750" y1="62598" x2="43750" y2="62598"/>
                        <a14:foregroundMark x1="49414" y1="70996" x2="49414" y2="7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111" y="2163607"/>
            <a:ext cx="5341242" cy="534124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4AFE01CF-CD00-D93E-B5AB-954F183A467F}"/>
              </a:ext>
            </a:extLst>
          </p:cNvPr>
          <p:cNvSpPr txBox="1"/>
          <p:nvPr/>
        </p:nvSpPr>
        <p:spPr>
          <a:xfrm>
            <a:off x="8213221" y="4777181"/>
            <a:ext cx="305083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latin typeface="Comic Sans MS" panose="030F0702030302020204" pitchFamily="66" charset="0"/>
              </a:rPr>
              <a:t>It’s a bit</a:t>
            </a:r>
          </a:p>
          <a:p>
            <a:r>
              <a:rPr lang="en-GB" sz="5400" i="1" dirty="0">
                <a:latin typeface="Comic Sans MS" panose="030F0702030302020204" pitchFamily="66" charset="0"/>
              </a:rPr>
              <a:t>boring.</a:t>
            </a:r>
          </a:p>
          <a:p>
            <a:endParaRPr lang="en-GB" sz="5400" b="1" dirty="0"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CF97DC-2F98-4417-253E-6A68DF60B3A0}"/>
              </a:ext>
            </a:extLst>
          </p:cNvPr>
          <p:cNvSpPr txBox="1"/>
          <p:nvPr/>
        </p:nvSpPr>
        <p:spPr>
          <a:xfrm>
            <a:off x="15606313" y="10775618"/>
            <a:ext cx="432842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latin typeface="Comic Sans MS" panose="030F0702030302020204" pitchFamily="66" charset="0"/>
              </a:rPr>
              <a:t>What we </a:t>
            </a:r>
          </a:p>
          <a:p>
            <a:r>
              <a:rPr lang="en-GB" sz="5400" dirty="0">
                <a:latin typeface="Comic Sans MS" panose="030F0702030302020204" pitchFamily="66" charset="0"/>
              </a:rPr>
              <a:t>really need</a:t>
            </a:r>
          </a:p>
          <a:p>
            <a:r>
              <a:rPr lang="en-GB" sz="5400" dirty="0">
                <a:latin typeface="Comic Sans MS" panose="030F0702030302020204" pitchFamily="66" charset="0"/>
              </a:rPr>
              <a:t>is a detailed </a:t>
            </a:r>
          </a:p>
          <a:p>
            <a:r>
              <a:rPr lang="en-GB" sz="5400" dirty="0">
                <a:latin typeface="Comic Sans MS" panose="030F0702030302020204" pitchFamily="66" charset="0"/>
              </a:rPr>
              <a:t>explanation.</a:t>
            </a:r>
          </a:p>
          <a:p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C0B04545-BC8A-4907-2CC1-F01BA30E7B83}"/>
              </a:ext>
            </a:extLst>
          </p:cNvPr>
          <p:cNvSpPr/>
          <p:nvPr/>
        </p:nvSpPr>
        <p:spPr>
          <a:xfrm rot="5400000">
            <a:off x="14164520" y="13485342"/>
            <a:ext cx="1946170" cy="1680237"/>
          </a:xfrm>
          <a:prstGeom prst="arc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05377147-F779-6F6A-D261-69A720A20330}"/>
              </a:ext>
            </a:extLst>
          </p:cNvPr>
          <p:cNvSpPr/>
          <p:nvPr/>
        </p:nvSpPr>
        <p:spPr>
          <a:xfrm rot="5400000">
            <a:off x="4290558" y="3355434"/>
            <a:ext cx="1946170" cy="1680237"/>
          </a:xfrm>
          <a:prstGeom prst="arc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876D7C1F-A929-66A7-8DB5-A6EDD57029E1}"/>
              </a:ext>
            </a:extLst>
          </p:cNvPr>
          <p:cNvSpPr/>
          <p:nvPr/>
        </p:nvSpPr>
        <p:spPr>
          <a:xfrm rot="16949202">
            <a:off x="9664522" y="4142933"/>
            <a:ext cx="1946170" cy="1680237"/>
          </a:xfrm>
          <a:prstGeom prst="arc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person holding a paint roller&#10;&#10;AI-generated content may be incorrect.">
            <a:extLst>
              <a:ext uri="{FF2B5EF4-FFF2-40B4-BE49-F238E27FC236}">
                <a16:creationId xmlns:a16="http://schemas.microsoft.com/office/drawing/2014/main" id="{21C7F418-D5C3-0603-4CBA-B37AAEA6E2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180" b="92871" l="9961" r="89844">
                        <a14:foregroundMark x1="26367" y1="10547" x2="26270" y2="10059"/>
                        <a14:foregroundMark x1="26270" y1="9277" x2="26270" y2="9277"/>
                        <a14:foregroundMark x1="30078" y1="11914" x2="30078" y2="11914"/>
                        <a14:foregroundMark x1="30566" y1="11621" x2="30566" y2="11621"/>
                        <a14:foregroundMark x1="28906" y1="13379" x2="28906" y2="13379"/>
                        <a14:foregroundMark x1="28223" y1="13574" x2="28223" y2="13574"/>
                        <a14:foregroundMark x1="28320" y1="12598" x2="28320" y2="12598"/>
                        <a14:foregroundMark x1="28613" y1="12891" x2="28613" y2="12891"/>
                        <a14:foregroundMark x1="28418" y1="13281" x2="28418" y2="13281"/>
                        <a14:foregroundMark x1="29297" y1="15820" x2="29297" y2="15820"/>
                        <a14:foregroundMark x1="29199" y1="15332" x2="29199" y2="15332"/>
                        <a14:foregroundMark x1="29688" y1="14941" x2="29883" y2="15430"/>
                        <a14:foregroundMark x1="30078" y1="15625" x2="30078" y2="15625"/>
                        <a14:foregroundMark x1="30371" y1="17188" x2="30371" y2="17188"/>
                        <a14:foregroundMark x1="29688" y1="15918" x2="29688" y2="15918"/>
                        <a14:foregroundMark x1="32129" y1="19238" x2="32129" y2="19238"/>
                        <a14:foregroundMark x1="39063" y1="29395" x2="39063" y2="29395"/>
                        <a14:foregroundMark x1="41211" y1="34863" x2="41211" y2="34863"/>
                        <a14:foregroundMark x1="37891" y1="28516" x2="37891" y2="28516"/>
                        <a14:foregroundMark x1="37891" y1="28125" x2="37891" y2="28125"/>
                        <a14:foregroundMark x1="37695" y1="28125" x2="37695" y2="28125"/>
                        <a14:foregroundMark x1="29590" y1="16406" x2="29590" y2="16406"/>
                        <a14:foregroundMark x1="29688" y1="16016" x2="29688" y2="16016"/>
                        <a14:foregroundMark x1="29688" y1="16016" x2="29688" y2="16016"/>
                        <a14:foregroundMark x1="29785" y1="16309" x2="29785" y2="16309"/>
                        <a14:foregroundMark x1="29785" y1="16309" x2="29785" y2="16309"/>
                        <a14:foregroundMark x1="57324" y1="32910" x2="57324" y2="32910"/>
                        <a14:foregroundMark x1="57324" y1="32910" x2="57324" y2="32910"/>
                        <a14:foregroundMark x1="57617" y1="32813" x2="57324" y2="32910"/>
                        <a14:foregroundMark x1="53027" y1="36328" x2="53027" y2="36328"/>
                        <a14:foregroundMark x1="54199" y1="36914" x2="54199" y2="36914"/>
                        <a14:foregroundMark x1="59180" y1="45898" x2="59180" y2="45898"/>
                        <a14:foregroundMark x1="62598" y1="50195" x2="62598" y2="50195"/>
                        <a14:foregroundMark x1="54688" y1="51953" x2="54688" y2="51953"/>
                        <a14:foregroundMark x1="55859" y1="49609" x2="55859" y2="49609"/>
                        <a14:foregroundMark x1="54102" y1="49512" x2="54102" y2="49512"/>
                        <a14:foregroundMark x1="54102" y1="49512" x2="54102" y2="49512"/>
                        <a14:foregroundMark x1="54004" y1="50977" x2="54688" y2="48438"/>
                        <a14:foregroundMark x1="54688" y1="48438" x2="54492" y2="49609"/>
                        <a14:foregroundMark x1="54492" y1="49609" x2="54590" y2="49609"/>
                        <a14:foregroundMark x1="43945" y1="36816" x2="43945" y2="36816"/>
                        <a14:foregroundMark x1="44531" y1="38477" x2="44531" y2="38477"/>
                        <a14:foregroundMark x1="42480" y1="33301" x2="42480" y2="33301"/>
                        <a14:foregroundMark x1="42969" y1="33594" x2="42969" y2="33594"/>
                        <a14:foregroundMark x1="42480" y1="33203" x2="42480" y2="33203"/>
                        <a14:foregroundMark x1="42188" y1="40723" x2="42188" y2="40723"/>
                        <a14:foregroundMark x1="42676" y1="33008" x2="42676" y2="33008"/>
                        <a14:foregroundMark x1="42676" y1="33301" x2="42676" y2="33301"/>
                        <a14:foregroundMark x1="42969" y1="33984" x2="42969" y2="33984"/>
                        <a14:foregroundMark x1="43066" y1="33984" x2="43066" y2="33984"/>
                        <a14:foregroundMark x1="42871" y1="35352" x2="42871" y2="35352"/>
                        <a14:foregroundMark x1="42773" y1="33301" x2="42773" y2="33301"/>
                        <a14:foregroundMark x1="44434" y1="38281" x2="44434" y2="38281"/>
                        <a14:foregroundMark x1="58398" y1="57324" x2="58398" y2="57324"/>
                        <a14:foregroundMark x1="58398" y1="52930" x2="58398" y2="52930"/>
                        <a14:foregroundMark x1="57520" y1="62207" x2="57520" y2="62207"/>
                        <a14:foregroundMark x1="56934" y1="63086" x2="56934" y2="63086"/>
                        <a14:foregroundMark x1="55273" y1="63574" x2="55273" y2="63574"/>
                        <a14:foregroundMark x1="55078" y1="63574" x2="55078" y2="63574"/>
                        <a14:foregroundMark x1="55469" y1="66016" x2="55469" y2="66016"/>
                        <a14:foregroundMark x1="53125" y1="63281" x2="53125" y2="63281"/>
                        <a14:foregroundMark x1="52051" y1="65918" x2="52051" y2="65918"/>
                        <a14:foregroundMark x1="53809" y1="67676" x2="53809" y2="67676"/>
                        <a14:foregroundMark x1="54199" y1="69629" x2="54199" y2="69629"/>
                        <a14:foregroundMark x1="60840" y1="66309" x2="60840" y2="66309"/>
                        <a14:foregroundMark x1="61426" y1="70020" x2="61426" y2="70020"/>
                        <a14:foregroundMark x1="62012" y1="92871" x2="62012" y2="92871"/>
                        <a14:foregroundMark x1="62793" y1="92383" x2="62793" y2="92383"/>
                        <a14:foregroundMark x1="53906" y1="92285" x2="53906" y2="92285"/>
                        <a14:backgroundMark x1="30273" y1="11914" x2="30273" y2="11914"/>
                        <a14:backgroundMark x1="28613" y1="13184" x2="28613" y2="13184"/>
                        <a14:backgroundMark x1="29688" y1="16016" x2="29688" y2="16016"/>
                        <a14:backgroundMark x1="28613" y1="14355" x2="28613" y2="14355"/>
                        <a14:backgroundMark x1="31934" y1="19531" x2="31934" y2="19531"/>
                        <a14:backgroundMark x1="37891" y1="28516" x2="37891" y2="28516"/>
                        <a14:backgroundMark x1="42773" y1="33301" x2="42773" y2="33301"/>
                        <a14:backgroundMark x1="43164" y1="34180" x2="43164" y2="34180"/>
                        <a14:backgroundMark x1="44434" y1="38184" x2="44434" y2="38184"/>
                        <a14:backgroundMark x1="44434" y1="41992" x2="44434" y2="41992"/>
                        <a14:backgroundMark x1="43164" y1="37988" x2="43164" y2="37988"/>
                        <a14:backgroundMark x1="43164" y1="37891" x2="43164" y2="37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1042" y="1355963"/>
            <a:ext cx="5998253" cy="59982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895365-7A3F-B6EC-6A63-8452CDEB664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29590" y1="24023" x2="29590" y2="24023"/>
                        <a14:foregroundMark x1="38867" y1="35742" x2="38867" y2="35742"/>
                        <a14:foregroundMark x1="39258" y1="36719" x2="39258" y2="36719"/>
                        <a14:foregroundMark x1="39746" y1="39258" x2="39746" y2="39258"/>
                        <a14:foregroundMark x1="41895" y1="40137" x2="41895" y2="40137"/>
                        <a14:foregroundMark x1="45410" y1="40137" x2="45410" y2="40137"/>
                        <a14:foregroundMark x1="51367" y1="38477" x2="51367" y2="38477"/>
                        <a14:foregroundMark x1="52441" y1="27344" x2="52441" y2="27344"/>
                        <a14:foregroundMark x1="62402" y1="26563" x2="62402" y2="26563"/>
                        <a14:foregroundMark x1="56250" y1="25684" x2="56250" y2="25684"/>
                        <a14:foregroundMark x1="61719" y1="44922" x2="61719" y2="44922"/>
                        <a14:foregroundMark x1="62793" y1="47852" x2="62793" y2="47852"/>
                        <a14:foregroundMark x1="65430" y1="50098" x2="65430" y2="50098"/>
                        <a14:foregroundMark x1="66113" y1="54492" x2="66113" y2="54492"/>
                        <a14:foregroundMark x1="52930" y1="49902" x2="52930" y2="49902"/>
                        <a14:foregroundMark x1="52930" y1="53223" x2="52930" y2="53223"/>
                        <a14:foregroundMark x1="53613" y1="57227" x2="53613" y2="57227"/>
                        <a14:foregroundMark x1="53613" y1="60156" x2="53613" y2="60156"/>
                        <a14:foregroundMark x1="54004" y1="62500" x2="54004" y2="62500"/>
                        <a14:foregroundMark x1="56250" y1="83301" x2="56250" y2="83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27316" y="18701118"/>
            <a:ext cx="4924704" cy="51834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968669-8A6B-5F37-8E99-7EA4175A2056}"/>
              </a:ext>
            </a:extLst>
          </p:cNvPr>
          <p:cNvSpPr txBox="1"/>
          <p:nvPr/>
        </p:nvSpPr>
        <p:spPr>
          <a:xfrm>
            <a:off x="92036" y="14694142"/>
            <a:ext cx="323678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latin typeface="Comic Sans MS" panose="030F0702030302020204" pitchFamily="66" charset="0"/>
              </a:rPr>
              <a:t>Resolve </a:t>
            </a:r>
          </a:p>
          <a:p>
            <a:r>
              <a:rPr lang="en-GB" sz="5400" dirty="0">
                <a:latin typeface="Comic Sans MS" panose="030F0702030302020204" pitchFamily="66" charset="0"/>
              </a:rPr>
              <a:t>latitude –</a:t>
            </a:r>
          </a:p>
          <a:p>
            <a:r>
              <a:rPr lang="en-GB" sz="5400" dirty="0">
                <a:latin typeface="Comic Sans MS" panose="030F0702030302020204" pitchFamily="66" charset="0"/>
              </a:rPr>
              <a:t>North</a:t>
            </a:r>
          </a:p>
          <a:p>
            <a:r>
              <a:rPr lang="en-GB" sz="5400" dirty="0">
                <a:latin typeface="Comic Sans MS" panose="030F0702030302020204" pitchFamily="66" charset="0"/>
              </a:rPr>
              <a:t> at the</a:t>
            </a:r>
          </a:p>
          <a:p>
            <a:r>
              <a:rPr lang="en-GB" sz="5400" dirty="0">
                <a:latin typeface="Comic Sans MS" panose="030F0702030302020204" pitchFamily="66" charset="0"/>
              </a:rPr>
              <a:t>top.</a:t>
            </a:r>
          </a:p>
          <a:p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14085A27-97E9-C323-350B-B0363EB4574C}"/>
              </a:ext>
            </a:extLst>
          </p:cNvPr>
          <p:cNvSpPr/>
          <p:nvPr/>
        </p:nvSpPr>
        <p:spPr>
          <a:xfrm rot="3383146">
            <a:off x="121142" y="17778841"/>
            <a:ext cx="1946170" cy="1680237"/>
          </a:xfrm>
          <a:prstGeom prst="arc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981A7B-30DF-3676-6593-89E4619504D5}"/>
              </a:ext>
            </a:extLst>
          </p:cNvPr>
          <p:cNvSpPr txBox="1"/>
          <p:nvPr/>
        </p:nvSpPr>
        <p:spPr>
          <a:xfrm>
            <a:off x="95696" y="23704438"/>
            <a:ext cx="268855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latin typeface="Comic Sans MS" panose="030F0702030302020204" pitchFamily="66" charset="0"/>
              </a:rPr>
              <a:t>South</a:t>
            </a:r>
          </a:p>
          <a:p>
            <a:r>
              <a:rPr lang="en-GB" sz="5400" dirty="0">
                <a:latin typeface="Comic Sans MS" panose="030F0702030302020204" pitchFamily="66" charset="0"/>
              </a:rPr>
              <a:t>at the</a:t>
            </a:r>
          </a:p>
          <a:p>
            <a:r>
              <a:rPr lang="en-GB" sz="5400" dirty="0">
                <a:latin typeface="Comic Sans MS" panose="030F0702030302020204" pitchFamily="66" charset="0"/>
              </a:rPr>
              <a:t>bottom.</a:t>
            </a:r>
          </a:p>
          <a:p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9774895E-766A-806F-B2FA-DD9588927F8F}"/>
              </a:ext>
            </a:extLst>
          </p:cNvPr>
          <p:cNvSpPr/>
          <p:nvPr/>
        </p:nvSpPr>
        <p:spPr>
          <a:xfrm rot="3383146">
            <a:off x="399708" y="21807014"/>
            <a:ext cx="1946170" cy="1680237"/>
          </a:xfrm>
          <a:prstGeom prst="arc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B188B5F-BAB4-CCE2-440A-68EC02DF6CA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9453" y1="24609" x2="39453" y2="24609"/>
                        <a14:foregroundMark x1="41016" y1="27441" x2="41016" y2="27441"/>
                        <a14:foregroundMark x1="40625" y1="26855" x2="40625" y2="26855"/>
                        <a14:foregroundMark x1="41113" y1="26758" x2="41113" y2="26758"/>
                        <a14:foregroundMark x1="41113" y1="25879" x2="41113" y2="25879"/>
                        <a14:foregroundMark x1="40820" y1="32227" x2="40820" y2="32227"/>
                        <a14:foregroundMark x1="40527" y1="30859" x2="40527" y2="30859"/>
                        <a14:foregroundMark x1="41016" y1="34570" x2="41016" y2="34570"/>
                        <a14:foregroundMark x1="41504" y1="33691" x2="41504" y2="33691"/>
                        <a14:foregroundMark x1="42285" y1="35156" x2="42285" y2="35156"/>
                        <a14:foregroundMark x1="43848" y1="36133" x2="43848" y2="36133"/>
                        <a14:foregroundMark x1="43750" y1="31055" x2="43750" y2="31055"/>
                        <a14:foregroundMark x1="50391" y1="28516" x2="50391" y2="28516"/>
                        <a14:foregroundMark x1="49609" y1="28125" x2="49609" y2="28125"/>
                        <a14:foregroundMark x1="48926" y1="29688" x2="48926" y2="29688"/>
                        <a14:foregroundMark x1="49414" y1="29688" x2="49414" y2="29688"/>
                        <a14:foregroundMark x1="49219" y1="28613" x2="49219" y2="28613"/>
                        <a14:foregroundMark x1="48633" y1="27930" x2="48633" y2="27930"/>
                        <a14:foregroundMark x1="53711" y1="29883" x2="53711" y2="29883"/>
                        <a14:foregroundMark x1="60449" y1="23438" x2="60449" y2="23438"/>
                        <a14:foregroundMark x1="57227" y1="41895" x2="57227" y2="41895"/>
                        <a14:foregroundMark x1="56738" y1="40918" x2="56738" y2="40918"/>
                        <a14:foregroundMark x1="61719" y1="42383" x2="61719" y2="42383"/>
                        <a14:foregroundMark x1="64160" y1="43359" x2="64160" y2="43359"/>
                        <a14:foregroundMark x1="67090" y1="44531" x2="67090" y2="44531"/>
                        <a14:foregroundMark x1="71484" y1="48145" x2="71484" y2="48145"/>
                        <a14:foregroundMark x1="69043" y1="44727" x2="69043" y2="44727"/>
                        <a14:foregroundMark x1="36719" y1="43262" x2="36719" y2="43262"/>
                        <a14:foregroundMark x1="34668" y1="44531" x2="34668" y2="44531"/>
                        <a14:foregroundMark x1="32910" y1="46094" x2="32910" y2="46094"/>
                        <a14:foregroundMark x1="32422" y1="46680" x2="32617" y2="46387"/>
                        <a14:foregroundMark x1="47168" y1="48340" x2="47168" y2="48340"/>
                        <a14:foregroundMark x1="46582" y1="50977" x2="46582" y2="50977"/>
                        <a14:foregroundMark x1="46387" y1="54102" x2="46387" y2="54102"/>
                        <a14:foregroundMark x1="45703" y1="58008" x2="45703" y2="58008"/>
                        <a14:foregroundMark x1="45605" y1="61133" x2="45605" y2="61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23" y="12116155"/>
            <a:ext cx="5094951" cy="509495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89901FF-0C4E-5CC4-C556-790974BC484D}"/>
              </a:ext>
            </a:extLst>
          </p:cNvPr>
          <p:cNvSpPr txBox="1"/>
          <p:nvPr/>
        </p:nvSpPr>
        <p:spPr>
          <a:xfrm>
            <a:off x="238054" y="10729014"/>
            <a:ext cx="660629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latin typeface="Comic Sans MS" panose="030F0702030302020204" pitchFamily="66" charset="0"/>
              </a:rPr>
              <a:t>What would a </a:t>
            </a:r>
          </a:p>
          <a:p>
            <a:r>
              <a:rPr lang="en-GB" sz="5400" i="1" dirty="0">
                <a:latin typeface="Comic Sans MS" panose="030F0702030302020204" pitchFamily="66" charset="0"/>
              </a:rPr>
              <a:t>professional</a:t>
            </a:r>
            <a:r>
              <a:rPr lang="en-GB" sz="5400" dirty="0">
                <a:latin typeface="Comic Sans MS" panose="030F0702030302020204" pitchFamily="66" charset="0"/>
              </a:rPr>
              <a:t> stripes</a:t>
            </a:r>
          </a:p>
          <a:p>
            <a:r>
              <a:rPr lang="en-GB" sz="5400" dirty="0">
                <a:latin typeface="Comic Sans MS" panose="030F0702030302020204" pitchFamily="66" charset="0"/>
              </a:rPr>
              <a:t>plot look like?</a:t>
            </a:r>
          </a:p>
          <a:p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69E8B66-1A92-2605-1928-C57B5C29007A}"/>
              </a:ext>
            </a:extLst>
          </p:cNvPr>
          <p:cNvSpPr txBox="1"/>
          <p:nvPr/>
        </p:nvSpPr>
        <p:spPr>
          <a:xfrm>
            <a:off x="3859304" y="16784230"/>
            <a:ext cx="87078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latin typeface="Comic Sans MS" panose="030F0702030302020204" pitchFamily="66" charset="0"/>
              </a:rPr>
              <a:t>Stripe by month, not year.</a:t>
            </a:r>
          </a:p>
          <a:p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5DC9D55C-B75B-6D37-1E3B-76246A6A80CD}"/>
              </a:ext>
            </a:extLst>
          </p:cNvPr>
          <p:cNvSpPr/>
          <p:nvPr/>
        </p:nvSpPr>
        <p:spPr>
          <a:xfrm rot="11209659">
            <a:off x="5352245" y="11800825"/>
            <a:ext cx="1946170" cy="1680237"/>
          </a:xfrm>
          <a:prstGeom prst="arc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5DF8285E-6977-F417-6DFD-BAC70DA06565}"/>
              </a:ext>
            </a:extLst>
          </p:cNvPr>
          <p:cNvSpPr/>
          <p:nvPr/>
        </p:nvSpPr>
        <p:spPr>
          <a:xfrm rot="1419651">
            <a:off x="7114656" y="15600777"/>
            <a:ext cx="1946170" cy="1680237"/>
          </a:xfrm>
          <a:prstGeom prst="arc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E26B88C-24D1-3511-66C6-F9929B8DA50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2578" y1="39551" x2="42578" y2="39551"/>
                        <a14:foregroundMark x1="49316" y1="32031" x2="49316" y2="32031"/>
                        <a14:foregroundMark x1="48340" y1="47656" x2="48340" y2="47656"/>
                        <a14:foregroundMark x1="37695" y1="45898" x2="37695" y2="45898"/>
                        <a14:foregroundMark x1="35547" y1="42578" x2="35547" y2="42578"/>
                        <a14:foregroundMark x1="33789" y1="41602" x2="33789" y2="41602"/>
                        <a14:foregroundMark x1="62891" y1="46191" x2="62891" y2="46191"/>
                        <a14:foregroundMark x1="65039" y1="43164" x2="65039" y2="43164"/>
                        <a14:foregroundMark x1="68262" y1="40723" x2="68262" y2="40723"/>
                        <a14:foregroundMark x1="53125" y1="57422" x2="53125" y2="57422"/>
                        <a14:foregroundMark x1="53223" y1="61035" x2="53223" y2="61035"/>
                        <a14:foregroundMark x1="55078" y1="63770" x2="55078" y2="63770"/>
                        <a14:foregroundMark x1="55371" y1="66211" x2="55371" y2="6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02" y="26464864"/>
            <a:ext cx="5667826" cy="566782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62ADDD8-DF4B-0747-263A-54FEB6B6E1CA}"/>
              </a:ext>
            </a:extLst>
          </p:cNvPr>
          <p:cNvSpPr txBox="1"/>
          <p:nvPr/>
        </p:nvSpPr>
        <p:spPr>
          <a:xfrm>
            <a:off x="3840802" y="25372200"/>
            <a:ext cx="679865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latin typeface="Comic Sans MS" panose="030F0702030302020204" pitchFamily="66" charset="0"/>
              </a:rPr>
              <a:t>Sample in longitude. </a:t>
            </a:r>
          </a:p>
          <a:p>
            <a:r>
              <a:rPr lang="en-GB" sz="5400" dirty="0">
                <a:latin typeface="Comic Sans MS" panose="030F0702030302020204" pitchFamily="66" charset="0"/>
              </a:rPr>
              <a:t>Don’t average.</a:t>
            </a:r>
          </a:p>
          <a:p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54" name="Arc 53">
            <a:extLst>
              <a:ext uri="{FF2B5EF4-FFF2-40B4-BE49-F238E27FC236}">
                <a16:creationId xmlns:a16="http://schemas.microsoft.com/office/drawing/2014/main" id="{5461991E-AF74-2864-9833-7F5C87A54E6A}"/>
              </a:ext>
            </a:extLst>
          </p:cNvPr>
          <p:cNvSpPr/>
          <p:nvPr/>
        </p:nvSpPr>
        <p:spPr>
          <a:xfrm rot="12452998">
            <a:off x="5340414" y="26847510"/>
            <a:ext cx="1861983" cy="1323825"/>
          </a:xfrm>
          <a:prstGeom prst="arc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6" name="Picture 55" descr="A cartoon of a person sitting&#10;&#10;AI-generated content may be incorrect.">
            <a:extLst>
              <a:ext uri="{FF2B5EF4-FFF2-40B4-BE49-F238E27FC236}">
                <a16:creationId xmlns:a16="http://schemas.microsoft.com/office/drawing/2014/main" id="{E63D9262-FC5A-29C7-94A7-282C7A2E479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42285" y1="25000" x2="42285" y2="25000"/>
                        <a14:foregroundMark x1="42871" y1="25391" x2="42871" y2="25391"/>
                        <a14:foregroundMark x1="47559" y1="24219" x2="47559" y2="24219"/>
                        <a14:foregroundMark x1="55078" y1="41113" x2="55078" y2="41113"/>
                        <a14:foregroundMark x1="54395" y1="39941" x2="54395" y2="39941"/>
                        <a14:foregroundMark x1="53906" y1="38965" x2="53906" y2="38965"/>
                        <a14:foregroundMark x1="53418" y1="38477" x2="53418" y2="38477"/>
                        <a14:foregroundMark x1="52637" y1="39453" x2="52637" y2="39453"/>
                        <a14:foregroundMark x1="52637" y1="40527" x2="52637" y2="40527"/>
                        <a14:foregroundMark x1="50879" y1="45117" x2="50879" y2="45117"/>
                        <a14:foregroundMark x1="51855" y1="47559" x2="51855" y2="47559"/>
                        <a14:foregroundMark x1="50293" y1="42676" x2="50293" y2="42676"/>
                        <a14:foregroundMark x1="37402" y1="43848" x2="37402" y2="43848"/>
                        <a14:foregroundMark x1="37695" y1="45996" x2="37695" y2="45996"/>
                        <a14:foregroundMark x1="34863" y1="48633" x2="34863" y2="48633"/>
                        <a14:foregroundMark x1="34863" y1="47559" x2="34863" y2="47559"/>
                        <a14:foregroundMark x1="56152" y1="47168" x2="56152" y2="47168"/>
                        <a14:foregroundMark x1="54102" y1="50000" x2="54102" y2="50000"/>
                        <a14:foregroundMark x1="53027" y1="50684" x2="53027" y2="50684"/>
                        <a14:foregroundMark x1="52441" y1="50684" x2="52441" y2="50684"/>
                        <a14:foregroundMark x1="50879" y1="51074" x2="50879" y2="51074"/>
                        <a14:foregroundMark x1="43066" y1="63184" x2="43066" y2="63184"/>
                        <a14:foregroundMark x1="40820" y1="61523" x2="40820" y2="61523"/>
                        <a14:foregroundMark x1="41699" y1="60840" x2="41699" y2="60840"/>
                        <a14:foregroundMark x1="51270" y1="61133" x2="51270" y2="61133"/>
                        <a14:foregroundMark x1="52344" y1="60840" x2="52344" y2="60840"/>
                        <a14:foregroundMark x1="53418" y1="60840" x2="53418" y2="60840"/>
                        <a14:foregroundMark x1="51758" y1="88574" x2="51758" y2="88574"/>
                        <a14:foregroundMark x1="49902" y1="78711" x2="49902" y2="78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650" y="14038886"/>
            <a:ext cx="5819027" cy="581902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A7B129A-783E-B72B-C89A-E68F4FA1B20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65527" y1="50977" x2="65527" y2="50977"/>
                        <a14:foregroundMark x1="61816" y1="44141" x2="61816" y2="44141"/>
                        <a14:foregroundMark x1="54785" y1="40527" x2="54785" y2="40527"/>
                        <a14:foregroundMark x1="50781" y1="28711" x2="50781" y2="28711"/>
                        <a14:foregroundMark x1="62109" y1="27539" x2="62109" y2="27539"/>
                        <a14:foregroundMark x1="55273" y1="24707" x2="55273" y2="24707"/>
                        <a14:foregroundMark x1="42969" y1="23535" x2="42969" y2="23535"/>
                        <a14:foregroundMark x1="42188" y1="44629" x2="42188" y2="44629"/>
                        <a14:foregroundMark x1="39746" y1="45313" x2="39746" y2="45313"/>
                        <a14:foregroundMark x1="37695" y1="47461" x2="37695" y2="47461"/>
                        <a14:foregroundMark x1="37402" y1="51367" x2="37402" y2="51367"/>
                        <a14:foregroundMark x1="45313" y1="51367" x2="45313" y2="51367"/>
                        <a14:foregroundMark x1="45605" y1="55664" x2="45605" y2="55664"/>
                        <a14:foregroundMark x1="45801" y1="58691" x2="45801" y2="58691"/>
                        <a14:foregroundMark x1="46582" y1="62695" x2="46582" y2="62695"/>
                        <a14:foregroundMark x1="46582" y1="64746" x2="46582" y2="64746"/>
                        <a14:backgroundMark x1="40527" y1="53809" x2="40527" y2="53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91570" y="12871556"/>
            <a:ext cx="5541600" cy="5474979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2AED3EA1-50EF-8597-3059-399B60BC8823}"/>
              </a:ext>
            </a:extLst>
          </p:cNvPr>
          <p:cNvSpPr txBox="1"/>
          <p:nvPr/>
        </p:nvSpPr>
        <p:spPr>
          <a:xfrm>
            <a:off x="21787209" y="11572265"/>
            <a:ext cx="75532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Comic Sans MS" panose="030F0702030302020204" pitchFamily="66" charset="0"/>
              </a:rPr>
              <a:t>Get your feet out of the Early Twentieth</a:t>
            </a:r>
          </a:p>
          <a:p>
            <a:r>
              <a:rPr lang="en-GB" sz="5400" dirty="0">
                <a:latin typeface="Comic Sans MS" panose="030F0702030302020204" pitchFamily="66" charset="0"/>
              </a:rPr>
              <a:t>Century Warming.</a:t>
            </a:r>
          </a:p>
          <a:p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60" name="Arc 59">
            <a:extLst>
              <a:ext uri="{FF2B5EF4-FFF2-40B4-BE49-F238E27FC236}">
                <a16:creationId xmlns:a16="http://schemas.microsoft.com/office/drawing/2014/main" id="{3ECBFD00-057B-4DCF-7702-5C09AA353124}"/>
              </a:ext>
            </a:extLst>
          </p:cNvPr>
          <p:cNvSpPr/>
          <p:nvPr/>
        </p:nvSpPr>
        <p:spPr>
          <a:xfrm rot="6555957">
            <a:off x="21372617" y="13218030"/>
            <a:ext cx="1946170" cy="1680237"/>
          </a:xfrm>
          <a:prstGeom prst="arc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FF5F283-1DA3-5A61-9D5B-E3DA187162E9}"/>
              </a:ext>
            </a:extLst>
          </p:cNvPr>
          <p:cNvSpPr txBox="1"/>
          <p:nvPr/>
        </p:nvSpPr>
        <p:spPr>
          <a:xfrm>
            <a:off x="13900369" y="25741337"/>
            <a:ext cx="71270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Comic Sans MS" panose="030F0702030302020204" pitchFamily="66" charset="0"/>
              </a:rPr>
              <a:t>It’s much cleaner if we use model output instead of observations.</a:t>
            </a:r>
          </a:p>
          <a:p>
            <a:endParaRPr lang="en-GB" sz="5400" dirty="0">
              <a:latin typeface="Comic Sans MS" panose="030F0702030302020204" pitchFamily="66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F8EB4B1-3EA1-CFE0-3827-8C870D1CFEB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foregroundMark x1="63086" y1="54004" x2="63086" y2="54004"/>
                        <a14:foregroundMark x1="59570" y1="54492" x2="59570" y2="54492"/>
                        <a14:foregroundMark x1="59180" y1="50098" x2="59180" y2="50098"/>
                        <a14:foregroundMark x1="59180" y1="46777" x2="59180" y2="46777"/>
                        <a14:foregroundMark x1="59180" y1="43262" x2="59180" y2="43262"/>
                        <a14:foregroundMark x1="51855" y1="39258" x2="51855" y2="39258"/>
                        <a14:foregroundMark x1="55859" y1="27246" x2="55859" y2="27246"/>
                        <a14:foregroundMark x1="45508" y1="27930" x2="45508" y2="27930"/>
                        <a14:foregroundMark x1="53027" y1="24414" x2="53027" y2="24414"/>
                        <a14:foregroundMark x1="40430" y1="24609" x2="40430" y2="24609"/>
                        <a14:foregroundMark x1="36719" y1="47363" x2="36719" y2="47363"/>
                        <a14:foregroundMark x1="35645" y1="49902" x2="35645" y2="49902"/>
                        <a14:foregroundMark x1="36426" y1="54297" x2="36426" y2="54297"/>
                        <a14:foregroundMark x1="42285" y1="56934" x2="42285" y2="56934"/>
                        <a14:foregroundMark x1="43457" y1="59473" x2="43457" y2="59473"/>
                        <a14:foregroundMark x1="43945" y1="62988" x2="43945" y2="62988"/>
                        <a14:foregroundMark x1="54590" y1="85449" x2="54590" y2="85449"/>
                        <a14:foregroundMark x1="55566" y1="86328" x2="55566" y2="86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283721" y="27206892"/>
            <a:ext cx="5540256" cy="5616774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F2FEB69B-F95F-7310-B243-E0A9F409D7D6}"/>
              </a:ext>
            </a:extLst>
          </p:cNvPr>
          <p:cNvSpPr txBox="1"/>
          <p:nvPr/>
        </p:nvSpPr>
        <p:spPr>
          <a:xfrm>
            <a:off x="22002664" y="25902854"/>
            <a:ext cx="48326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Comic Sans MS" panose="030F0702030302020204" pitchFamily="66" charset="0"/>
              </a:rPr>
              <a:t>Do we </a:t>
            </a:r>
            <a:r>
              <a:rPr lang="en-GB" sz="5400" i="1" dirty="0">
                <a:latin typeface="Comic Sans MS" panose="030F0702030302020204" pitchFamily="66" charset="0"/>
              </a:rPr>
              <a:t>have</a:t>
            </a:r>
            <a:r>
              <a:rPr lang="en-GB" sz="5400" dirty="0">
                <a:latin typeface="Comic Sans MS" panose="030F0702030302020204" pitchFamily="66" charset="0"/>
              </a:rPr>
              <a:t> to model the apocalypse as early as 2015?</a:t>
            </a:r>
          </a:p>
          <a:p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268D9AA-3047-D2E5-D1B0-CE8477E8EA40}"/>
              </a:ext>
            </a:extLst>
          </p:cNvPr>
          <p:cNvSpPr txBox="1"/>
          <p:nvPr/>
        </p:nvSpPr>
        <p:spPr>
          <a:xfrm>
            <a:off x="14409163" y="30323064"/>
            <a:ext cx="75532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Comic Sans MS" panose="030F0702030302020204" pitchFamily="66" charset="0"/>
              </a:rPr>
              <a:t>No problems with</a:t>
            </a:r>
          </a:p>
          <a:p>
            <a:r>
              <a:rPr lang="en-GB" sz="5400" dirty="0">
                <a:latin typeface="Comic Sans MS" panose="030F0702030302020204" pitchFamily="66" charset="0"/>
              </a:rPr>
              <a:t>missing data.</a:t>
            </a:r>
          </a:p>
          <a:p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68" name="Arc 67">
            <a:extLst>
              <a:ext uri="{FF2B5EF4-FFF2-40B4-BE49-F238E27FC236}">
                <a16:creationId xmlns:a16="http://schemas.microsoft.com/office/drawing/2014/main" id="{0665447F-902D-1AA2-D7FD-DE5448C4E2DE}"/>
              </a:ext>
            </a:extLst>
          </p:cNvPr>
          <p:cNvSpPr/>
          <p:nvPr/>
        </p:nvSpPr>
        <p:spPr>
          <a:xfrm rot="21188442">
            <a:off x="13237151" y="29663767"/>
            <a:ext cx="1946170" cy="1680237"/>
          </a:xfrm>
          <a:prstGeom prst="arc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Arc 68">
            <a:extLst>
              <a:ext uri="{FF2B5EF4-FFF2-40B4-BE49-F238E27FC236}">
                <a16:creationId xmlns:a16="http://schemas.microsoft.com/office/drawing/2014/main" id="{9A6B2B42-F9F9-D76A-F7F8-BC718E8EE1EA}"/>
              </a:ext>
            </a:extLst>
          </p:cNvPr>
          <p:cNvSpPr/>
          <p:nvPr/>
        </p:nvSpPr>
        <p:spPr>
          <a:xfrm rot="15657061">
            <a:off x="12881002" y="26312004"/>
            <a:ext cx="1946170" cy="1680237"/>
          </a:xfrm>
          <a:prstGeom prst="arc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Arc 69">
            <a:extLst>
              <a:ext uri="{FF2B5EF4-FFF2-40B4-BE49-F238E27FC236}">
                <a16:creationId xmlns:a16="http://schemas.microsoft.com/office/drawing/2014/main" id="{DF75595B-FE50-749F-CFDD-544FAE565AA0}"/>
              </a:ext>
            </a:extLst>
          </p:cNvPr>
          <p:cNvSpPr/>
          <p:nvPr/>
        </p:nvSpPr>
        <p:spPr>
          <a:xfrm rot="11209659">
            <a:off x="25496921" y="28714308"/>
            <a:ext cx="1946170" cy="1680237"/>
          </a:xfrm>
          <a:prstGeom prst="arc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2" name="Picture 71" descr="A cartoon of a person pointing&#10;&#10;AI-generated content may be incorrect.">
            <a:extLst>
              <a:ext uri="{FF2B5EF4-FFF2-40B4-BE49-F238E27FC236}">
                <a16:creationId xmlns:a16="http://schemas.microsoft.com/office/drawing/2014/main" id="{AD009B30-AB6C-C72D-B5B6-84E10453966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foregroundMark x1="59277" y1="30762" x2="59277" y2="30762"/>
                        <a14:foregroundMark x1="62207" y1="23145" x2="62207" y2="23145"/>
                        <a14:foregroundMark x1="62891" y1="24414" x2="62891" y2="24414"/>
                        <a14:foregroundMark x1="48242" y1="22168" x2="48242" y2="22168"/>
                        <a14:foregroundMark x1="52930" y1="31445" x2="52930" y2="31445"/>
                        <a14:foregroundMark x1="42188" y1="34961" x2="42188" y2="34961"/>
                        <a14:foregroundMark x1="42285" y1="34863" x2="42285" y2="34863"/>
                        <a14:foregroundMark x1="42676" y1="34473" x2="42676" y2="34473"/>
                        <a14:foregroundMark x1="42676" y1="34766" x2="42676" y2="34766"/>
                        <a14:foregroundMark x1="42480" y1="36230" x2="42480" y2="36230"/>
                        <a14:foregroundMark x1="42188" y1="37305" x2="42188" y2="37305"/>
                        <a14:foregroundMark x1="41797" y1="45313" x2="41797" y2="45313"/>
                        <a14:foregroundMark x1="41699" y1="49414" x2="41699" y2="49414"/>
                        <a14:foregroundMark x1="41016" y1="52148" x2="41016" y2="52148"/>
                        <a14:foregroundMark x1="41016" y1="51074" x2="41016" y2="51074"/>
                        <a14:foregroundMark x1="37305" y1="42676" x2="37305" y2="42676"/>
                        <a14:foregroundMark x1="35449" y1="45215" x2="35449" y2="45215"/>
                        <a14:foregroundMark x1="34570" y1="46387" x2="34570" y2="46387"/>
                        <a14:foregroundMark x1="33984" y1="45703" x2="33984" y2="45703"/>
                        <a14:foregroundMark x1="55859" y1="52441" x2="55859" y2="52441"/>
                        <a14:foregroundMark x1="55859" y1="52734" x2="55859" y2="52734"/>
                        <a14:foregroundMark x1="60645" y1="70313" x2="60645" y2="70313"/>
                        <a14:foregroundMark x1="48730" y1="63477" x2="48730" y2="63477"/>
                        <a14:foregroundMark x1="49121" y1="63477" x2="49121" y2="63477"/>
                        <a14:foregroundMark x1="42090" y1="63086" x2="42090" y2="63086"/>
                        <a14:foregroundMark x1="42578" y1="62793" x2="42578" y2="62793"/>
                        <a14:foregroundMark x1="42676" y1="63867" x2="42676" y2="63867"/>
                        <a14:foregroundMark x1="42285" y1="64453" x2="42285" y2="64453"/>
                        <a14:foregroundMark x1="41797" y1="65332" x2="41797" y2="65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242" y="26979731"/>
            <a:ext cx="5667827" cy="5667827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39D267C3-52BA-6368-788A-AC9CE20151C3}"/>
              </a:ext>
            </a:extLst>
          </p:cNvPr>
          <p:cNvSpPr txBox="1"/>
          <p:nvPr/>
        </p:nvSpPr>
        <p:spPr>
          <a:xfrm>
            <a:off x="387189" y="40173949"/>
            <a:ext cx="442839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" indent="-274320" algn="l" rtl="0" eaLnBrk="1" latinLnBrk="0" hangingPunct="1">
              <a:buNone/>
            </a:pPr>
            <a:r>
              <a:rPr lang="en-GB" sz="3600" b="1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Inspiration</a:t>
            </a:r>
            <a:endParaRPr lang="en-GB" sz="3600" dirty="0">
              <a:solidFill>
                <a:srgbClr val="000000"/>
              </a:solidFill>
              <a:effectLst/>
              <a:latin typeface="Aptos Display" panose="020B0004020202020204" pitchFamily="34" charset="0"/>
            </a:endParaRPr>
          </a:p>
          <a:p>
            <a:pPr marL="274320" indent="-274320" algn="l" rtl="0" eaLnBrk="1" latinLnBrk="0" hangingPunct="1">
              <a:buFont typeface="+mj-lt"/>
              <a:buAutoNum type="arabicPeriod"/>
            </a:pPr>
            <a:r>
              <a:rPr lang="en-GB" sz="3600" dirty="0">
                <a:solidFill>
                  <a:srgbClr val="000000"/>
                </a:solidFill>
                <a:latin typeface="Aptos Display" panose="020B0004020202020204" pitchFamily="34" charset="0"/>
              </a:rPr>
              <a:t>showyourstripes.info</a:t>
            </a:r>
            <a:endParaRPr lang="en-GB" sz="3600" dirty="0">
              <a:solidFill>
                <a:srgbClr val="000000"/>
              </a:solidFill>
              <a:effectLst/>
              <a:latin typeface="Aptos Display" panose="020B0004020202020204" pitchFamily="34" charset="0"/>
            </a:endParaRPr>
          </a:p>
          <a:p>
            <a:pPr marL="274320" indent="-274320" algn="l" rtl="0" eaLnBrk="1" latinLnBrk="0" hangingPunct="1">
              <a:buFont typeface="+mj-lt"/>
              <a:buAutoNum type="arabicPeriod"/>
            </a:pPr>
            <a:r>
              <a:rPr lang="en-GB" sz="3600" dirty="0">
                <a:solidFill>
                  <a:srgbClr val="000000"/>
                </a:solidFill>
                <a:latin typeface="Aptos Display" panose="020B0004020202020204" pitchFamily="34" charset="0"/>
              </a:rPr>
              <a:t>xkcd</a:t>
            </a:r>
          </a:p>
          <a:p>
            <a:pPr marL="274320" indent="-274320" algn="l" rtl="0" eaLnBrk="1" latinLnBrk="0" hangingPunct="1">
              <a:buFont typeface="+mj-lt"/>
              <a:buAutoNum type="arabicPeriod"/>
            </a:pPr>
            <a:r>
              <a:rPr lang="en-GB" sz="3600" dirty="0">
                <a:solidFill>
                  <a:srgbClr val="000000"/>
                </a:solidFill>
                <a:latin typeface="Aptos Display" panose="020B0004020202020204" pitchFamily="34" charset="0"/>
              </a:rPr>
              <a:t>Richard Scarry</a:t>
            </a:r>
            <a:endParaRPr lang="en-GB" sz="4800" dirty="0">
              <a:latin typeface="Aptos Display" panose="020B00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AAC7513-2C27-D7D0-4A10-0E3C2BB84E6D}"/>
              </a:ext>
            </a:extLst>
          </p:cNvPr>
          <p:cNvSpPr txBox="1"/>
          <p:nvPr/>
        </p:nvSpPr>
        <p:spPr>
          <a:xfrm>
            <a:off x="5206820" y="40172400"/>
            <a:ext cx="29292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" indent="-274320" algn="l" rtl="0" eaLnBrk="1" latinLnBrk="0" hangingPunct="1">
              <a:buNone/>
            </a:pPr>
            <a:r>
              <a:rPr lang="en-GB" sz="3600" b="1" dirty="0">
                <a:solidFill>
                  <a:srgbClr val="000000"/>
                </a:solidFill>
                <a:latin typeface="Aptos Display" panose="020B0004020202020204" pitchFamily="34" charset="0"/>
              </a:rPr>
              <a:t>Data sources</a:t>
            </a:r>
            <a:endParaRPr lang="en-GB" sz="3600" dirty="0">
              <a:solidFill>
                <a:srgbClr val="000000"/>
              </a:solidFill>
              <a:effectLst/>
              <a:latin typeface="Aptos Display" panose="020B0004020202020204" pitchFamily="34" charset="0"/>
            </a:endParaRPr>
          </a:p>
          <a:p>
            <a:pPr marL="274320" indent="-274320" algn="l" rtl="0" eaLnBrk="1" latinLnBrk="0" hangingPunct="1">
              <a:buFont typeface="+mj-lt"/>
              <a:buAutoNum type="arabicPeriod"/>
            </a:pPr>
            <a:r>
              <a:rPr lang="en-GB" sz="3600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HadCRUT5</a:t>
            </a:r>
          </a:p>
          <a:p>
            <a:pPr marL="274320" indent="-274320" algn="l" rtl="0" eaLnBrk="1" latinLnBrk="0" hangingPunct="1">
              <a:buFont typeface="+mj-lt"/>
              <a:buAutoNum type="arabicPeriod"/>
            </a:pPr>
            <a:r>
              <a:rPr lang="en-GB" sz="3600" dirty="0">
                <a:solidFill>
                  <a:srgbClr val="000000"/>
                </a:solidFill>
                <a:latin typeface="Aptos Display" panose="020B0004020202020204" pitchFamily="34" charset="0"/>
              </a:rPr>
              <a:t>GC5-Central</a:t>
            </a:r>
            <a:endParaRPr lang="en-GB" sz="3600" dirty="0">
              <a:solidFill>
                <a:srgbClr val="000000"/>
              </a:solidFill>
              <a:effectLst/>
              <a:latin typeface="Aptos Display" panose="020B00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3D4AF35-ABC4-1389-7DEF-C04EE70B77BA}"/>
              </a:ext>
            </a:extLst>
          </p:cNvPr>
          <p:cNvSpPr txBox="1"/>
          <p:nvPr/>
        </p:nvSpPr>
        <p:spPr>
          <a:xfrm>
            <a:off x="8824625" y="40172400"/>
            <a:ext cx="36247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" indent="-274320" algn="l" rtl="0" eaLnBrk="1" latinLnBrk="0" hangingPunct="1">
              <a:buNone/>
            </a:pPr>
            <a:r>
              <a:rPr lang="en-GB" sz="3600" b="1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Cartoon figures</a:t>
            </a:r>
            <a:endParaRPr lang="en-GB" sz="3600" dirty="0">
              <a:solidFill>
                <a:srgbClr val="000000"/>
              </a:solidFill>
              <a:effectLst/>
              <a:latin typeface="Aptos Display" panose="020B0004020202020204" pitchFamily="34" charset="0"/>
            </a:endParaRPr>
          </a:p>
          <a:p>
            <a:pPr algn="l" rtl="0" eaLnBrk="1" latinLnBrk="0" hangingPunct="1"/>
            <a:r>
              <a:rPr lang="en-GB" sz="3600" dirty="0">
                <a:solidFill>
                  <a:srgbClr val="000000"/>
                </a:solidFill>
                <a:latin typeface="Aptos Display" panose="020B0004020202020204" pitchFamily="34" charset="0"/>
              </a:rPr>
              <a:t>Google Gemini 2.5</a:t>
            </a:r>
            <a:endParaRPr lang="en-GB" sz="3600" dirty="0">
              <a:solidFill>
                <a:srgbClr val="000000"/>
              </a:solidFill>
              <a:effectLst/>
              <a:latin typeface="Aptos Display" panose="020B00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09C4825-51B3-0F16-66CD-F98B8FC718AA}"/>
              </a:ext>
            </a:extLst>
          </p:cNvPr>
          <p:cNvSpPr txBox="1"/>
          <p:nvPr/>
        </p:nvSpPr>
        <p:spPr>
          <a:xfrm>
            <a:off x="8841757" y="41413281"/>
            <a:ext cx="31702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" indent="-274320" algn="l" rtl="0" eaLnBrk="1" latinLnBrk="0" hangingPunct="1">
              <a:buNone/>
            </a:pPr>
            <a:r>
              <a:rPr lang="en-GB" sz="3600" b="1" dirty="0">
                <a:solidFill>
                  <a:srgbClr val="000000"/>
                </a:solidFill>
                <a:latin typeface="Aptos Display" panose="020B0004020202020204" pitchFamily="34" charset="0"/>
              </a:rPr>
              <a:t>Everything else</a:t>
            </a:r>
            <a:endParaRPr lang="en-GB" sz="3600" dirty="0">
              <a:solidFill>
                <a:srgbClr val="000000"/>
              </a:solidFill>
              <a:effectLst/>
              <a:latin typeface="Aptos Display" panose="020B0004020202020204" pitchFamily="34" charset="0"/>
            </a:endParaRPr>
          </a:p>
          <a:p>
            <a:pPr algn="l" rtl="0" eaLnBrk="1" latinLnBrk="0" hangingPunct="1"/>
            <a:r>
              <a:rPr lang="en-GB" sz="3600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Philip </a:t>
            </a:r>
            <a:r>
              <a:rPr lang="en-GB" sz="3600" dirty="0">
                <a:solidFill>
                  <a:srgbClr val="000000"/>
                </a:solidFill>
                <a:latin typeface="Aptos Display" panose="020B0004020202020204" pitchFamily="34" charset="0"/>
              </a:rPr>
              <a:t>B</a:t>
            </a:r>
            <a:r>
              <a:rPr lang="en-GB" sz="3600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rohan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25EF705-DD4C-940A-7368-C4E0E383954F}"/>
              </a:ext>
            </a:extLst>
          </p:cNvPr>
          <p:cNvSpPr txBox="1"/>
          <p:nvPr/>
        </p:nvSpPr>
        <p:spPr>
          <a:xfrm>
            <a:off x="25950921" y="41952979"/>
            <a:ext cx="3170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Aptos Display" panose="020B0004020202020204" pitchFamily="34" charset="0"/>
              </a:rPr>
              <a:t>2025-09-29</a:t>
            </a:r>
          </a:p>
        </p:txBody>
      </p:sp>
    </p:spTree>
    <p:extLst>
      <p:ext uri="{BB962C8B-B14F-4D97-AF65-F5344CB8AC3E}">
        <p14:creationId xmlns:p14="http://schemas.microsoft.com/office/powerpoint/2010/main" val="3874810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17f18161-20d7-4746-87fd-50fe3e3b6619}" enabled="0" method="" siteId="{17f18161-20d7-4746-87fd-50fe3e3b661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9906</TotalTime>
  <Words>127</Words>
  <Application>Microsoft Office PowerPoint</Application>
  <PresentationFormat>Custom</PresentationFormat>
  <Paragraphs>44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Comic Sans MS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Philip Brohan</dc:creator>
  <cp:lastModifiedBy>Philip Brohan</cp:lastModifiedBy>
  <cp:revision>2</cp:revision>
  <dcterms:created xsi:type="dcterms:W3CDTF">2025-07-07T10:35:23Z</dcterms:created>
  <dcterms:modified xsi:type="dcterms:W3CDTF">2025-10-01T12:08:37Z</dcterms:modified>
</cp:coreProperties>
</file>